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bnwlkr/iGE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shows tumor spheroid (red, yellow, green represent different cell cycle phases -&gt; green necrotic core) within blood vessel network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ac6c4d9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ac6c4d9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c6c4d9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ac6c4d9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ca3b139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ca3b139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ca3b139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ca3b139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Right image</a:t>
            </a:r>
            <a:r>
              <a:rPr lang="en" sz="1000">
                <a:solidFill>
                  <a:schemeClr val="dk1"/>
                </a:solidFill>
              </a:rPr>
              <a:t> shows growing multicellular tumor spheroid (including necrotic regions as void spaces) and dynamic vasculature, represented by a network of interconnected blood perfused pipes/cylinders, </a:t>
            </a:r>
            <a:r>
              <a:rPr lang="en" sz="1000">
                <a:solidFill>
                  <a:schemeClr val="dk1"/>
                </a:solidFill>
              </a:rPr>
              <a:t>color coded</a:t>
            </a:r>
            <a:r>
              <a:rPr lang="en" sz="1000">
                <a:solidFill>
                  <a:schemeClr val="dk1"/>
                </a:solidFill>
              </a:rPr>
              <a:t> by pressure. Vessel segments are dynamically created and deleted, and properties like radius change, over time.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Left image </a:t>
            </a:r>
            <a:r>
              <a:rPr lang="en" sz="1000">
                <a:solidFill>
                  <a:schemeClr val="dk1"/>
                </a:solidFill>
              </a:rPr>
              <a:t>shows the oxygenation in a simulated vascular network 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 slice through the center of a 3D simulation box). Left side shows oxygen partial pressure in tissue</a:t>
            </a:r>
            <a:r>
              <a:rPr lang="en" sz="1000">
                <a:solidFill>
                  <a:schemeClr val="dk1"/>
                </a:solidFill>
              </a:rPr>
              <a:t> (note: hypoxic region).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ca3b139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ca3b139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ca3b139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ca3b139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2D slices from the 3D model along the z-axis at one particular timestep in the simulation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Ben’s code to generate similar animations: </a:t>
            </a:r>
            <a:r>
              <a:rPr lang="en" sz="1150" u="sng">
                <a:solidFill>
                  <a:schemeClr val="hlink"/>
                </a:solidFill>
                <a:highlight>
                  <a:srgbClr val="F8F8F8"/>
                </a:highlight>
                <a:hlinkClick r:id="rId2"/>
              </a:rPr>
              <a:t>https://github.com/bnwlkr/iGEM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ca3b139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ca3b139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ca3b1390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ca3b1390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ac6c4d9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ac6c4d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ac6c4d9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ac6c4d9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Tumor spheroid slice at final time frame of simulation; color scale - AcL_ex represents extracellular lactic acid (in terms of mass, picograms here)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ierry3000/tumorcode" TargetMode="External"/><Relationship Id="rId4" Type="http://schemas.openxmlformats.org/officeDocument/2006/relationships/hyperlink" Target="https://github.com/thierry3000/VBL" TargetMode="External"/><Relationship Id="rId9" Type="http://schemas.openxmlformats.org/officeDocument/2006/relationships/hyperlink" Target="http://www.uni-saarland.de/fak7/rieger/homepage/research/tumor/tumor.html" TargetMode="External"/><Relationship Id="rId5" Type="http://schemas.openxmlformats.org/officeDocument/2006/relationships/hyperlink" Target="https://www.biorxiv.org/content/10.1101/216903v2.supplementary-material" TargetMode="External"/><Relationship Id="rId6" Type="http://schemas.openxmlformats.org/officeDocument/2006/relationships/hyperlink" Target="https://github.com/thierry3000/tumorcode/wiki" TargetMode="External"/><Relationship Id="rId7" Type="http://schemas.openxmlformats.org/officeDocument/2006/relationships/hyperlink" Target="https://docs.google.com/document/d/16aGsCuMge86-vdhZ4G66DO4ECJlI-7mEBezD5RnMGI4/edit?usp=sharing" TargetMode="External"/><Relationship Id="rId8" Type="http://schemas.openxmlformats.org/officeDocument/2006/relationships/hyperlink" Target="https://www.nature.com/articles/s41598-019-48252-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github.com/thierry3000/tumorcode/tree/master/py/krebsjobs/parameters" TargetMode="External"/><Relationship Id="rId5" Type="http://schemas.openxmlformats.org/officeDocument/2006/relationships/hyperlink" Target="https://github.com/thierry3000/tumorcode/wiki/Tutorial-A---simulation" TargetMode="External"/><Relationship Id="rId6" Type="http://schemas.openxmlformats.org/officeDocument/2006/relationships/hyperlink" Target="https://github.com/thierry3000/tumorcode/wiki/Tutorial-B---visualiza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s://www.biorxiv.org/content/10.1101/216903v2.supplementary-materia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00" y="137775"/>
            <a:ext cx="5166902" cy="38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202900" y="3172775"/>
            <a:ext cx="5414100" cy="9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3D TME Software</a:t>
            </a:r>
            <a:endParaRPr sz="4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430200" y="4053325"/>
            <a:ext cx="5414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UBC iGEM - May 2021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050" y="1571275"/>
            <a:ext cx="1122050" cy="1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ParaView Visualizations (example)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0" y="1043849"/>
            <a:ext cx="8520599" cy="355977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progress: modelling </a:t>
            </a:r>
            <a:r>
              <a:rPr i="1" lang="en"/>
              <a:t>Salmonella </a:t>
            </a:r>
            <a:r>
              <a:rPr lang="en"/>
              <a:t>localization in different regions of the tumor spheroid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72" y="1501537"/>
            <a:ext cx="3273850" cy="30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675" y="1106213"/>
            <a:ext cx="4535226" cy="4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1887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https://github.com/thierry3000/tumorcode</a:t>
            </a:r>
            <a:r>
              <a:rPr lang="en">
                <a:solidFill>
                  <a:srgbClr val="1155CC"/>
                </a:solidFill>
              </a:rPr>
              <a:t> </a:t>
            </a:r>
            <a:r>
              <a:rPr lang="en"/>
              <a:t>and </a:t>
            </a: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https://github.com/thierry3000/VBL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Instructions on how to set-up, run simulations, and visualize outputs: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https://www.biorxiv.org/content/10.1101/216903v2.supplementary-material</a:t>
            </a:r>
            <a:endParaRPr sz="1200">
              <a:solidFill>
                <a:srgbClr val="1155CC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https://github.com/thierry3000/tumorcode/wiki</a:t>
            </a:r>
            <a:endParaRPr sz="1200">
              <a:solidFill>
                <a:srgbClr val="1155CC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Ben’s set-up screencast (in Slack dry-lab channel) and </a:t>
            </a:r>
            <a:r>
              <a:rPr lang="en" sz="12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Papers: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Fine-grained simulations of the microenvironment of vascularized tumours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Simulation of vascularized tumor growth, drug delivery, and oxygenation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Simulated aspects of the TME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35500" y="623900"/>
            <a:ext cx="8520600" cy="3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Dynamic blood vessel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Multicellular</a:t>
            </a:r>
            <a:r>
              <a:rPr lang="en"/>
              <a:t> tumor spheroid growth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Oxygen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Interstitial</a:t>
            </a:r>
            <a:r>
              <a:rPr lang="en"/>
              <a:t> fluid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[Drug] distribution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75" y="852625"/>
            <a:ext cx="3677325" cy="3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00" y="2525975"/>
            <a:ext cx="4532449" cy="24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0" y="125875"/>
            <a:ext cx="4307850" cy="47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36725" y="1426175"/>
            <a:ext cx="3294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Vessels are color coded by blood pressure, where red is highest (arteries) and blue is lowest (veins).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During the simulation, the construction algorithm grows and shrinks arterial and venous trees depending on blood flow.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4.2 days - took this amount of time from seeding the tumor to generate this blood vessel network in the simulation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9682" l="10147" r="8412" t="0"/>
          <a:stretch/>
        </p:blipFill>
        <p:spPr>
          <a:xfrm>
            <a:off x="464350" y="261775"/>
            <a:ext cx="8095400" cy="4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33400"/>
            <a:ext cx="85675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214725" y="25471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2703275" y="2420875"/>
            <a:ext cx="37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 to create blood vessel network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2214725" y="21661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2703275" y="2039875"/>
            <a:ext cx="5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 to visualize data from simulations (generate image files)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794450" y="3038325"/>
            <a:ext cx="37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data/results from simulations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42450" y="3562975"/>
            <a:ext cx="848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by specifying different </a:t>
            </a:r>
            <a:r>
              <a:rPr lang="en"/>
              <a:t>parameter set</a:t>
            </a:r>
            <a:r>
              <a:rPr lang="en"/>
              <a:t> name upon launching simulation: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https://github.com/thierry3000/tumorcode/tree/master/py/krebsjobs/parameters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https://github.com/thierry3000/tumorcode/wiki/Tutorial-A---simulation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https://github.com/thierry3000/tumorcode/wiki/Tutorial-B---visualization</a:t>
            </a:r>
            <a:r>
              <a:rPr lang="en">
                <a:solidFill>
                  <a:srgbClr val="1155CC"/>
                </a:solidFill>
              </a:rPr>
              <a:t>  </a:t>
            </a:r>
            <a:r>
              <a:rPr lang="en">
                <a:solidFill>
                  <a:schemeClr val="dk1"/>
                </a:solidFill>
              </a:rPr>
              <a:t>(POV-Ray vs. ParaView)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2214725" y="17851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2703275" y="1658875"/>
            <a:ext cx="5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 to compute </a:t>
            </a:r>
            <a:r>
              <a:rPr lang="en">
                <a:solidFill>
                  <a:srgbClr val="FFFFFF"/>
                </a:solidFill>
              </a:rPr>
              <a:t>interstitial</a:t>
            </a:r>
            <a:r>
              <a:rPr lang="en">
                <a:solidFill>
                  <a:srgbClr val="FFFFFF"/>
                </a:solidFill>
              </a:rPr>
              <a:t> fluid flow &amp; drug distribution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339125" y="31828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2214725" y="15565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2703275" y="1430275"/>
            <a:ext cx="59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fake tumor (cells grow as an expanding sphere at constant speed)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36650" y="43425"/>
            <a:ext cx="480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Simulation Scripts</a:t>
            </a:r>
            <a:endParaRPr sz="1700"/>
          </a:p>
        </p:txBody>
      </p:sp>
      <p:sp>
        <p:nvSpPr>
          <p:cNvPr id="100" name="Google Shape;100;p18"/>
          <p:cNvSpPr txBox="1"/>
          <p:nvPr/>
        </p:nvSpPr>
        <p:spPr>
          <a:xfrm>
            <a:off x="2703275" y="1049275"/>
            <a:ext cx="59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 </a:t>
            </a:r>
            <a:r>
              <a:rPr lang="en">
                <a:solidFill>
                  <a:srgbClr val="FFFFFF"/>
                </a:solidFill>
              </a:rPr>
              <a:t>that</a:t>
            </a:r>
            <a:r>
              <a:rPr lang="en">
                <a:solidFill>
                  <a:srgbClr val="FFFFFF"/>
                </a:solidFill>
              </a:rPr>
              <a:t> simulates tumor growth (w/ or w/o vessels)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214725" y="1175575"/>
            <a:ext cx="405600" cy="1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5" y="95875"/>
            <a:ext cx="6612949" cy="34990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698" y="2069400"/>
            <a:ext cx="4452600" cy="3000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9"/>
          <p:cNvSpPr/>
          <p:nvPr/>
        </p:nvSpPr>
        <p:spPr>
          <a:xfrm rot="1835059">
            <a:off x="2768768" y="2355127"/>
            <a:ext cx="1716961" cy="1931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1021325" y="41957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from </a:t>
            </a:r>
            <a:r>
              <a:rPr lang="en" sz="13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supplementary material</a:t>
            </a:r>
            <a:r>
              <a:rPr lang="en" sz="1300">
                <a:solidFill>
                  <a:srgbClr val="1155CC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---&gt;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ParaView Visualizations (example)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00" y="742200"/>
            <a:ext cx="8049210" cy="4201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ParaView Visualizations (example)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3659" l="41273" r="0" t="21646"/>
          <a:stretch/>
        </p:blipFill>
        <p:spPr>
          <a:xfrm>
            <a:off x="2123188" y="754275"/>
            <a:ext cx="4799474" cy="40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